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70" r:id="rId14"/>
    <p:sldId id="271" r:id="rId15"/>
  </p:sldIdLst>
  <p:sldSz cx="18288000" cy="10287000"/>
  <p:notesSz cx="6858000" cy="9144000"/>
  <p:embeddedFontLst>
    <p:embeddedFont>
      <p:font typeface="Canva Sans Bold" panose="020B0604020202020204" charset="0"/>
      <p:regular r:id="rId17"/>
    </p:embeddedFont>
    <p:embeddedFont>
      <p:font typeface="Montaser Arabic Ultra-Bold" panose="020B0604020202020204" charset="-78"/>
      <p:regular r:id="rId18"/>
    </p:embeddedFont>
    <p:embeddedFont>
      <p:font typeface="Montserrat" panose="00000500000000000000" pitchFamily="2" charset="0"/>
      <p:regular r:id="rId19"/>
    </p:embeddedFont>
    <p:embeddedFont>
      <p:font typeface="Montserrat Bold" panose="020B0604020202020204" charset="0"/>
      <p:regular r:id="rId20"/>
    </p:embeddedFont>
    <p:embeddedFont>
      <p:font typeface="Montserrat Bold Italics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4542" autoAdjust="0"/>
  </p:normalViewPr>
  <p:slideViewPr>
    <p:cSldViewPr>
      <p:cViewPr>
        <p:scale>
          <a:sx n="48" d="100"/>
          <a:sy n="48" d="100"/>
        </p:scale>
        <p:origin x="1071" y="-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svg>
</file>

<file path=ppt/media/image13.jpe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jpeg>
</file>

<file path=ppt/media/image31.png>
</file>

<file path=ppt/media/image32.svg>
</file>

<file path=ppt/media/image4.png>
</file>

<file path=ppt/media/image5.sv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‹Nr.›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Zufälliges Beispiel: 1 </a:t>
            </a:r>
            <a:r>
              <a:rPr lang="de-CH" dirty="0" err="1"/>
              <a:t>nagtives</a:t>
            </a:r>
            <a:r>
              <a:rPr lang="de-CH" dirty="0"/>
              <a:t> 1 </a:t>
            </a:r>
            <a:r>
              <a:rPr lang="de-CH" dirty="0" err="1"/>
              <a:t>posiites</a:t>
            </a:r>
            <a:r>
              <a:rPr lang="de-CH" dirty="0"/>
              <a:t> -&gt; in 86% der Fällen wird das positive als höher eingestuft</a:t>
            </a:r>
          </a:p>
          <a:p>
            <a:endParaRPr lang="de-CH" dirty="0"/>
          </a:p>
          <a:p>
            <a:r>
              <a:rPr lang="de-CH" dirty="0"/>
              <a:t>Cross </a:t>
            </a:r>
            <a:r>
              <a:rPr lang="de-CH" dirty="0" err="1"/>
              <a:t>validation</a:t>
            </a:r>
            <a:r>
              <a:rPr lang="de-CH" dirty="0"/>
              <a:t> </a:t>
            </a:r>
            <a:r>
              <a:rPr lang="de-CH" dirty="0" err="1"/>
              <a:t>rotation</a:t>
            </a:r>
            <a:r>
              <a:rPr lang="de-CH" dirty="0"/>
              <a:t> von </a:t>
            </a:r>
            <a:r>
              <a:rPr lang="de-CH" dirty="0" err="1"/>
              <a:t>test</a:t>
            </a:r>
            <a:r>
              <a:rPr lang="de-CH" dirty="0"/>
              <a:t> </a:t>
            </a:r>
            <a:r>
              <a:rPr lang="de-CH" dirty="0" err="1"/>
              <a:t>train</a:t>
            </a:r>
            <a:r>
              <a:rPr lang="de-CH" dirty="0"/>
              <a:t> </a:t>
            </a:r>
            <a:r>
              <a:rPr lang="de-CH" dirty="0" err="1"/>
              <a:t>set</a:t>
            </a:r>
            <a:r>
              <a:rPr lang="de-CH" dirty="0"/>
              <a:t> (durchlauf von allen daten)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97065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 err="1"/>
              <a:t>Wieso</a:t>
            </a:r>
            <a:r>
              <a:rPr lang="en-US" dirty="0"/>
              <a:t> </a:t>
            </a:r>
            <a:r>
              <a:rPr lang="en-US" dirty="0" err="1"/>
              <a:t>fehlt</a:t>
            </a:r>
            <a:r>
              <a:rPr lang="en-US" dirty="0"/>
              <a:t> - </a:t>
            </a:r>
            <a:r>
              <a:rPr lang="en-US" dirty="0" err="1"/>
              <a:t>wieso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 </a:t>
            </a:r>
            <a:r>
              <a:rPr lang="en-US" dirty="0" err="1"/>
              <a:t>wir</a:t>
            </a:r>
            <a:r>
              <a:rPr lang="en-US" dirty="0"/>
              <a:t> Nulls </a:t>
            </a:r>
            <a:r>
              <a:rPr lang="en-US" dirty="0" err="1"/>
              <a:t>entfernt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was </a:t>
            </a:r>
            <a:r>
              <a:rPr lang="en-US" dirty="0" err="1"/>
              <a:t>ist</a:t>
            </a:r>
            <a:r>
              <a:rPr lang="en-US" dirty="0"/>
              <a:t> Data Leakage, </a:t>
            </a:r>
            <a:r>
              <a:rPr lang="en-US" dirty="0" err="1"/>
              <a:t>wieso</a:t>
            </a:r>
            <a:r>
              <a:rPr lang="en-US" dirty="0"/>
              <a:t> </a:t>
            </a:r>
            <a:r>
              <a:rPr lang="en-US" dirty="0" err="1"/>
              <a:t>neue</a:t>
            </a:r>
            <a:r>
              <a:rPr lang="en-US" dirty="0"/>
              <a:t> Features etc.</a:t>
            </a:r>
          </a:p>
          <a:p>
            <a:endParaRPr lang="en-US" dirty="0"/>
          </a:p>
          <a:p>
            <a:r>
              <a:rPr lang="en-US" dirty="0" err="1"/>
              <a:t>Gelöscht</a:t>
            </a:r>
            <a:r>
              <a:rPr lang="en-US" dirty="0"/>
              <a:t> </a:t>
            </a:r>
            <a:r>
              <a:rPr lang="en-US" dirty="0" err="1"/>
              <a:t>z.B.</a:t>
            </a:r>
            <a:r>
              <a:rPr lang="en-US" dirty="0"/>
              <a:t> </a:t>
            </a:r>
            <a:r>
              <a:rPr lang="en-US" dirty="0" err="1"/>
              <a:t>Datumswerte</a:t>
            </a:r>
            <a:r>
              <a:rPr lang="en-US" dirty="0"/>
              <a:t> </a:t>
            </a:r>
            <a:r>
              <a:rPr lang="en-US" dirty="0" err="1"/>
              <a:t>koordinaten</a:t>
            </a:r>
            <a:r>
              <a:rPr lang="en-US" dirty="0"/>
              <a:t> </a:t>
            </a:r>
            <a:r>
              <a:rPr lang="en-US" dirty="0" err="1"/>
              <a:t>usw</a:t>
            </a:r>
            <a:endParaRPr lang="en-US" dirty="0"/>
          </a:p>
          <a:p>
            <a:endParaRPr lang="en-US" dirty="0"/>
          </a:p>
          <a:p>
            <a:r>
              <a:rPr lang="en-US" dirty="0"/>
              <a:t>9 </a:t>
            </a:r>
            <a:r>
              <a:rPr lang="en-US" dirty="0" err="1"/>
              <a:t>genommen</a:t>
            </a:r>
            <a:r>
              <a:rPr lang="en-US" dirty="0"/>
              <a:t> </a:t>
            </a:r>
            <a:r>
              <a:rPr lang="en-US" dirty="0" err="1"/>
              <a:t>davon</a:t>
            </a:r>
            <a:r>
              <a:rPr lang="en-US" dirty="0"/>
              <a:t> 5 neu </a:t>
            </a:r>
            <a:r>
              <a:rPr lang="en-US" dirty="0" err="1"/>
              <a:t>erstellt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Kombiniert Entscheidungsbäume</a:t>
            </a:r>
          </a:p>
          <a:p>
            <a:r>
              <a:rPr lang="en-US"/>
              <a:t>Minimiert Risiko von Fehlentscheidungen</a:t>
            </a:r>
          </a:p>
          <a:p>
            <a:r>
              <a:rPr lang="en-US"/>
              <a:t>Alle Bäume können visualisiert werden</a:t>
            </a:r>
          </a:p>
          <a:p>
            <a:r>
              <a:rPr lang="en-US"/>
              <a:t>Bei einem Durchlauf stimmen alle Bäume ab</a:t>
            </a:r>
          </a:p>
          <a:p>
            <a:r>
              <a:rPr lang="en-US"/>
              <a:t>Mehrheit gewinnt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6144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407726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36886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4.png"/><Relationship Id="rId7" Type="http://schemas.openxmlformats.org/officeDocument/2006/relationships/image" Target="../media/image2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Relationship Id="rId9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7.jpe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7.jpe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7.jpe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30.jpe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32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3.sv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jpeg"/><Relationship Id="rId4" Type="http://schemas.openxmlformats.org/officeDocument/2006/relationships/image" Target="../media/image5.sv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3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Relationship Id="rId9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7.jpe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svg"/><Relationship Id="rId10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7.jpe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4.png"/><Relationship Id="rId7" Type="http://schemas.openxmlformats.org/officeDocument/2006/relationships/image" Target="../media/image2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400" t="-25884" r="-8796"/>
            </a:stretch>
          </a:blipFill>
        </p:spPr>
        <p:txBody>
          <a:bodyPr/>
          <a:lstStyle/>
          <a:p>
            <a:endParaRPr lang="de-CH" noProof="0" dirty="0"/>
          </a:p>
        </p:txBody>
      </p:sp>
      <p:grpSp>
        <p:nvGrpSpPr>
          <p:cNvPr id="3" name="Group 3"/>
          <p:cNvGrpSpPr/>
          <p:nvPr/>
        </p:nvGrpSpPr>
        <p:grpSpPr>
          <a:xfrm>
            <a:off x="6709" y="0"/>
            <a:ext cx="12071988" cy="10287000"/>
            <a:chOff x="0" y="0"/>
            <a:chExt cx="3179454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179454" cy="2709333"/>
            </a:xfrm>
            <a:custGeom>
              <a:avLst/>
              <a:gdLst/>
              <a:ahLst/>
              <a:cxnLst/>
              <a:rect l="l" t="t" r="r" b="b"/>
              <a:pathLst>
                <a:path w="3179454" h="2709333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 noProof="0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 lang="de-CH" noProof="0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06077" y="7136250"/>
            <a:ext cx="5290838" cy="1455023"/>
            <a:chOff x="0" y="0"/>
            <a:chExt cx="2559647" cy="7039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59647" cy="703924"/>
            </a:xfrm>
            <a:custGeom>
              <a:avLst/>
              <a:gdLst/>
              <a:ahLst/>
              <a:cxnLst/>
              <a:rect l="l" t="t" r="r" b="b"/>
              <a:pathLst>
                <a:path w="2559647" h="703924">
                  <a:moveTo>
                    <a:pt x="2356447" y="0"/>
                  </a:moveTo>
                  <a:cubicBezTo>
                    <a:pt x="2468671" y="0"/>
                    <a:pt x="2559647" y="157579"/>
                    <a:pt x="2559647" y="351962"/>
                  </a:cubicBezTo>
                  <a:cubicBezTo>
                    <a:pt x="2559647" y="546345"/>
                    <a:pt x="2468671" y="703924"/>
                    <a:pt x="2356447" y="703924"/>
                  </a:cubicBezTo>
                  <a:lnTo>
                    <a:pt x="203200" y="703924"/>
                  </a:lnTo>
                  <a:cubicBezTo>
                    <a:pt x="90976" y="703924"/>
                    <a:pt x="0" y="546345"/>
                    <a:pt x="0" y="351962"/>
                  </a:cubicBezTo>
                  <a:cubicBezTo>
                    <a:pt x="0" y="157579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 noProof="0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559647" cy="7420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de-CH" noProof="0"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37596" y="7443744"/>
            <a:ext cx="3483091" cy="840036"/>
            <a:chOff x="0" y="0"/>
            <a:chExt cx="1685080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85080" cy="406400"/>
            </a:xfrm>
            <a:custGeom>
              <a:avLst/>
              <a:gdLst/>
              <a:ahLst/>
              <a:cxnLst/>
              <a:rect l="l" t="t" r="r" b="b"/>
              <a:pathLst>
                <a:path w="1685080" h="406400">
                  <a:moveTo>
                    <a:pt x="1481880" y="0"/>
                  </a:moveTo>
                  <a:cubicBezTo>
                    <a:pt x="1594104" y="0"/>
                    <a:pt x="1685080" y="90976"/>
                    <a:pt x="1685080" y="203200"/>
                  </a:cubicBezTo>
                  <a:cubicBezTo>
                    <a:pt x="1685080" y="315424"/>
                    <a:pt x="1594104" y="406400"/>
                    <a:pt x="148188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 noProof="0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8508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de-CH" noProof="0" dirty="0"/>
            </a:p>
          </p:txBody>
        </p:sp>
      </p:grpSp>
      <p:sp>
        <p:nvSpPr>
          <p:cNvPr id="12" name="Freeform 12"/>
          <p:cNvSpPr/>
          <p:nvPr/>
        </p:nvSpPr>
        <p:spPr>
          <a:xfrm>
            <a:off x="1437596" y="1028700"/>
            <a:ext cx="683116" cy="695283"/>
          </a:xfrm>
          <a:custGeom>
            <a:avLst/>
            <a:gdLst/>
            <a:ahLst/>
            <a:cxnLst/>
            <a:rect l="l" t="t" r="r" b="b"/>
            <a:pathLst>
              <a:path w="683116" h="695283">
                <a:moveTo>
                  <a:pt x="0" y="0"/>
                </a:moveTo>
                <a:lnTo>
                  <a:pt x="683116" y="0"/>
                </a:lnTo>
                <a:lnTo>
                  <a:pt x="683116" y="695283"/>
                </a:lnTo>
                <a:lnTo>
                  <a:pt x="0" y="6952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3" name="Freeform 1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4" name="Freeform 14"/>
          <p:cNvSpPr/>
          <p:nvPr/>
        </p:nvSpPr>
        <p:spPr>
          <a:xfrm>
            <a:off x="5221976" y="8168039"/>
            <a:ext cx="4836963" cy="846468"/>
          </a:xfrm>
          <a:custGeom>
            <a:avLst/>
            <a:gdLst/>
            <a:ahLst/>
            <a:cxnLst/>
            <a:rect l="l" t="t" r="r" b="b"/>
            <a:pathLst>
              <a:path w="4836963" h="846468">
                <a:moveTo>
                  <a:pt x="0" y="0"/>
                </a:moveTo>
                <a:lnTo>
                  <a:pt x="4836962" y="0"/>
                </a:lnTo>
                <a:lnTo>
                  <a:pt x="4836962" y="846469"/>
                </a:lnTo>
                <a:lnTo>
                  <a:pt x="0" y="8464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5" name="Freeform 15"/>
          <p:cNvSpPr/>
          <p:nvPr/>
        </p:nvSpPr>
        <p:spPr>
          <a:xfrm>
            <a:off x="1720422" y="7177785"/>
            <a:ext cx="3039530" cy="531918"/>
          </a:xfrm>
          <a:custGeom>
            <a:avLst/>
            <a:gdLst/>
            <a:ahLst/>
            <a:cxnLst/>
            <a:rect l="l" t="t" r="r" b="b"/>
            <a:pathLst>
              <a:path w="3039530" h="531918">
                <a:moveTo>
                  <a:pt x="0" y="0"/>
                </a:moveTo>
                <a:lnTo>
                  <a:pt x="3039530" y="0"/>
                </a:lnTo>
                <a:lnTo>
                  <a:pt x="3039530" y="531917"/>
                </a:lnTo>
                <a:lnTo>
                  <a:pt x="0" y="5319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6" name="TextBox 16"/>
          <p:cNvSpPr txBox="1"/>
          <p:nvPr/>
        </p:nvSpPr>
        <p:spPr>
          <a:xfrm>
            <a:off x="1437596" y="3057323"/>
            <a:ext cx="9445088" cy="173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de-CH" sz="5000" b="1" noProof="0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VentureIQ</a:t>
            </a:r>
            <a:r>
              <a:rPr lang="de-CH" sz="5000" b="1" noProof="0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– Investieren mit Voraussicht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37596" y="5778298"/>
            <a:ext cx="4605107" cy="870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1"/>
              </a:lnSpc>
            </a:pPr>
            <a:r>
              <a:rPr lang="de-CH" sz="2677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Sicheres investieren durch Künstliche Intelligenz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19332" y="7628865"/>
            <a:ext cx="3324699" cy="441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8"/>
              </a:lnSpc>
            </a:pPr>
            <a:r>
              <a:rPr lang="de-CH" sz="2752" noProof="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Presented</a:t>
            </a:r>
            <a:r>
              <a:rPr lang="de-CH" sz="2752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By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559563" y="7181153"/>
            <a:ext cx="4161789" cy="1336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78"/>
              </a:lnSpc>
            </a:pPr>
            <a:r>
              <a:rPr lang="de-CH" sz="2752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Yves Bornhauser</a:t>
            </a:r>
          </a:p>
          <a:p>
            <a:pPr algn="l">
              <a:lnSpc>
                <a:spcPts val="3578"/>
              </a:lnSpc>
            </a:pPr>
            <a:r>
              <a:rPr lang="de-CH" sz="2752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Elia Geromin</a:t>
            </a:r>
          </a:p>
          <a:p>
            <a:pPr algn="l">
              <a:lnSpc>
                <a:spcPts val="3578"/>
              </a:lnSpc>
            </a:pPr>
            <a:r>
              <a:rPr lang="de-CH" sz="2752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Bastian Büeler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46956" y="1189443"/>
            <a:ext cx="2673730" cy="354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8"/>
              </a:lnSpc>
            </a:pPr>
            <a:r>
              <a:rPr lang="de-CH" sz="2229" b="1" noProof="0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StratifyAI</a:t>
            </a:r>
            <a:endParaRPr lang="de-CH" sz="2229" b="1" noProof="0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8415965" y="2748535"/>
            <a:ext cx="8136058" cy="2501838"/>
          </a:xfrm>
          <a:custGeom>
            <a:avLst/>
            <a:gdLst/>
            <a:ahLst/>
            <a:cxnLst/>
            <a:rect l="l" t="t" r="r" b="b"/>
            <a:pathLst>
              <a:path w="8136058" h="2501838">
                <a:moveTo>
                  <a:pt x="0" y="0"/>
                </a:moveTo>
                <a:lnTo>
                  <a:pt x="8136059" y="0"/>
                </a:lnTo>
                <a:lnTo>
                  <a:pt x="8136059" y="2501838"/>
                </a:lnTo>
                <a:lnTo>
                  <a:pt x="0" y="25018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Freeform 9"/>
          <p:cNvSpPr/>
          <p:nvPr/>
        </p:nvSpPr>
        <p:spPr>
          <a:xfrm>
            <a:off x="12268200" y="6804632"/>
            <a:ext cx="4827314" cy="2422246"/>
          </a:xfrm>
          <a:custGeom>
            <a:avLst/>
            <a:gdLst/>
            <a:ahLst/>
            <a:cxnLst/>
            <a:rect l="l" t="t" r="r" b="b"/>
            <a:pathLst>
              <a:path w="4827314" h="2422246">
                <a:moveTo>
                  <a:pt x="0" y="0"/>
                </a:moveTo>
                <a:lnTo>
                  <a:pt x="4827314" y="0"/>
                </a:lnTo>
                <a:lnTo>
                  <a:pt x="4827314" y="2422247"/>
                </a:lnTo>
                <a:lnTo>
                  <a:pt x="0" y="24222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Freeform 10"/>
          <p:cNvSpPr/>
          <p:nvPr/>
        </p:nvSpPr>
        <p:spPr>
          <a:xfrm>
            <a:off x="6787342" y="6804632"/>
            <a:ext cx="4810615" cy="2422246"/>
          </a:xfrm>
          <a:custGeom>
            <a:avLst/>
            <a:gdLst/>
            <a:ahLst/>
            <a:cxnLst/>
            <a:rect l="l" t="t" r="r" b="b"/>
            <a:pathLst>
              <a:path w="4810615" h="2422246">
                <a:moveTo>
                  <a:pt x="0" y="0"/>
                </a:moveTo>
                <a:lnTo>
                  <a:pt x="4810615" y="0"/>
                </a:lnTo>
                <a:lnTo>
                  <a:pt x="4810615" y="2422247"/>
                </a:lnTo>
                <a:lnTo>
                  <a:pt x="0" y="242224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TextBox 11"/>
          <p:cNvSpPr txBox="1"/>
          <p:nvPr/>
        </p:nvSpPr>
        <p:spPr>
          <a:xfrm>
            <a:off x="5386370" y="570767"/>
            <a:ext cx="7515259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Wieso Random Forest?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45584" y="2122363"/>
            <a:ext cx="6441758" cy="6236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Robuste Gesamtperformance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Sehr hohe AUC / Sortierung</a:t>
            </a:r>
          </a:p>
          <a:p>
            <a:pPr algn="l">
              <a:lnSpc>
                <a:spcPts val="3120"/>
              </a:lnSpc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Bessere Nachvollziehbarkeit als GB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Deutlich bessere Precision als GB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Logistc Regression erkennt kaum Negatives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Naive Bayes zu vorsichtig bei Positives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Neural Network schlechte Gesamtperformance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622977" y="6230866"/>
            <a:ext cx="3197423" cy="3495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Confusion Matrix GB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145165" y="6230866"/>
            <a:ext cx="3197423" cy="352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Confusion Matrix RF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2999000" y="5867738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8628453" y="2241120"/>
            <a:ext cx="9144000" cy="6480810"/>
          </a:xfrm>
          <a:custGeom>
            <a:avLst/>
            <a:gdLst/>
            <a:ahLst/>
            <a:cxnLst/>
            <a:rect l="l" t="t" r="r" b="b"/>
            <a:pathLst>
              <a:path w="9144000" h="6480810">
                <a:moveTo>
                  <a:pt x="0" y="0"/>
                </a:moveTo>
                <a:lnTo>
                  <a:pt x="9144000" y="0"/>
                </a:lnTo>
                <a:lnTo>
                  <a:pt x="9144000" y="6480810"/>
                </a:lnTo>
                <a:lnTo>
                  <a:pt x="0" y="64808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1" b="-11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TextBox 10"/>
          <p:cNvSpPr txBox="1"/>
          <p:nvPr/>
        </p:nvSpPr>
        <p:spPr>
          <a:xfrm>
            <a:off x="4391177" y="570767"/>
            <a:ext cx="9505647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Was ist ein Random Forest?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3164528"/>
            <a:ext cx="4457700" cy="4498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78"/>
              </a:lnSpc>
              <a:spcBef>
                <a:spcPct val="0"/>
              </a:spcBef>
            </a:pPr>
            <a:r>
              <a:rPr lang="en-US" sz="28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Unser Random Forest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4128212"/>
            <a:ext cx="7138987" cy="2524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1327" lvl="1" indent="-240663" algn="just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1000 Bäume</a:t>
            </a:r>
          </a:p>
          <a:p>
            <a:pPr algn="just">
              <a:lnSpc>
                <a:spcPts val="2898"/>
              </a:lnSpc>
            </a:pPr>
            <a:endParaRPr lang="en-US" sz="222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Maximal 18 Ebenen </a:t>
            </a:r>
          </a:p>
          <a:p>
            <a:pPr algn="l">
              <a:lnSpc>
                <a:spcPts val="2898"/>
              </a:lnSpc>
            </a:pPr>
            <a:endParaRPr lang="en-US" sz="222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Bildet nur neue Knoten, wenn 7 Unternehmen noch Bedingungen erfüllen → Verhinderung von Overfitting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4467121" y="704866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9658504" y="2303237"/>
            <a:ext cx="8206564" cy="6955063"/>
          </a:xfrm>
          <a:custGeom>
            <a:avLst/>
            <a:gdLst/>
            <a:ahLst/>
            <a:cxnLst/>
            <a:rect l="l" t="t" r="r" b="b"/>
            <a:pathLst>
              <a:path w="8206564" h="6955063">
                <a:moveTo>
                  <a:pt x="0" y="0"/>
                </a:moveTo>
                <a:lnTo>
                  <a:pt x="8206564" y="0"/>
                </a:lnTo>
                <a:lnTo>
                  <a:pt x="8206564" y="6955063"/>
                </a:lnTo>
                <a:lnTo>
                  <a:pt x="0" y="695506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TextBox 9"/>
          <p:cNvSpPr txBox="1"/>
          <p:nvPr/>
        </p:nvSpPr>
        <p:spPr>
          <a:xfrm>
            <a:off x="1028700" y="733379"/>
            <a:ext cx="8111087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Gerlerne Muster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55192" y="2255612"/>
            <a:ext cx="7886350" cy="7432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Mehr Partner / Contributor → Mehr Erfolg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Wenig Funding und Milestones → Wenig Erfolg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Ältere Startups → mehr Erfolg, ABER: sehr alte Start Ups sind selten erfolgreich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Start Ups in Nichenbranchen sind selten erfolgreich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Wohlhabende Bundesstaaten führen eher zu Erfolg als ärmere Bundesstaaten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Mehr Partner → mehr erreichte Milestones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Netzwerk &gt; Geld &gt; Branche / Ort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00331" y="1874391"/>
            <a:ext cx="2563469" cy="278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39"/>
              </a:lnSpc>
              <a:spcBef>
                <a:spcPct val="0"/>
              </a:spcBef>
            </a:pPr>
            <a:r>
              <a:rPr lang="en-US" sz="1799" b="1" i="1" dirty="0">
                <a:solidFill>
                  <a:srgbClr val="F7FB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Target = Successful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250" r="-6250"/>
            </a:stretch>
          </a:blipFill>
        </p:spPr>
        <p:txBody>
          <a:bodyPr/>
          <a:lstStyle/>
          <a:p>
            <a:endParaRPr lang="de-CH" dirty="0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5528379" y="807736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869696" y="836951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10332346" y="3386139"/>
            <a:ext cx="5896149" cy="3310119"/>
          </a:xfrm>
          <a:custGeom>
            <a:avLst/>
            <a:gdLst/>
            <a:ahLst/>
            <a:cxnLst/>
            <a:rect l="l" t="t" r="r" b="b"/>
            <a:pathLst>
              <a:path w="5896149" h="3310119">
                <a:moveTo>
                  <a:pt x="0" y="0"/>
                </a:moveTo>
                <a:lnTo>
                  <a:pt x="5896149" y="0"/>
                </a:lnTo>
                <a:lnTo>
                  <a:pt x="5896149" y="3310119"/>
                </a:lnTo>
                <a:lnTo>
                  <a:pt x="0" y="331011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Freeform 10"/>
          <p:cNvSpPr/>
          <p:nvPr/>
        </p:nvSpPr>
        <p:spPr>
          <a:xfrm>
            <a:off x="2162064" y="3386139"/>
            <a:ext cx="6112686" cy="3310119"/>
          </a:xfrm>
          <a:custGeom>
            <a:avLst/>
            <a:gdLst/>
            <a:ahLst/>
            <a:cxnLst/>
            <a:rect l="l" t="t" r="r" b="b"/>
            <a:pathLst>
              <a:path w="6112686" h="3310119">
                <a:moveTo>
                  <a:pt x="0" y="0"/>
                </a:moveTo>
                <a:lnTo>
                  <a:pt x="6112686" y="0"/>
                </a:lnTo>
                <a:lnTo>
                  <a:pt x="6112686" y="3310119"/>
                </a:lnTo>
                <a:lnTo>
                  <a:pt x="0" y="331011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TextBox 11"/>
          <p:cNvSpPr txBox="1"/>
          <p:nvPr/>
        </p:nvSpPr>
        <p:spPr>
          <a:xfrm>
            <a:off x="2965921" y="733379"/>
            <a:ext cx="12356158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Vergleich mit Konstante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391024" y="2541209"/>
            <a:ext cx="1934576" cy="41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  <a:spcBef>
                <a:spcPct val="0"/>
              </a:spcBef>
            </a:pPr>
            <a:r>
              <a:rPr lang="de-CH" sz="2600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Konstante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726864" y="2541209"/>
            <a:ext cx="2673935" cy="41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Random Forest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62064" y="7096308"/>
            <a:ext cx="5534136" cy="1142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166% Rendite pro Unternehmen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Deutlich mehr Liquidität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Verbessertes Image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332346" y="7096308"/>
            <a:ext cx="6203054" cy="1142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155% Rendite pro Unternehmen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Hohe Kapitalbindung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Keine Abhebung von der Konkurrenz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263319" y="2043694"/>
            <a:ext cx="4450019" cy="2552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18"/>
              </a:lnSpc>
              <a:spcBef>
                <a:spcPct val="0"/>
              </a:spcBef>
            </a:pPr>
            <a:r>
              <a:rPr lang="de-CH" sz="1629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Bei Betrachtung aller 877 Unternehmen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l="-12461" t="-15029" b="-18174"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2071988" cy="10287000"/>
            <a:chOff x="0" y="0"/>
            <a:chExt cx="3179454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179454" cy="2709333"/>
            </a:xfrm>
            <a:custGeom>
              <a:avLst/>
              <a:gdLst/>
              <a:ahLst/>
              <a:cxnLst/>
              <a:rect l="l" t="t" r="r" b="b"/>
              <a:pathLst>
                <a:path w="3179454" h="2709333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7" name="Freeform 7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8" name="Freeform 8"/>
          <p:cNvSpPr/>
          <p:nvPr/>
        </p:nvSpPr>
        <p:spPr>
          <a:xfrm>
            <a:off x="17033327" y="449580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9" name="Group 9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4615630" y="6705431"/>
            <a:ext cx="4528370" cy="2552869"/>
          </a:xfrm>
          <a:custGeom>
            <a:avLst/>
            <a:gdLst/>
            <a:ahLst/>
            <a:cxnLst/>
            <a:rect l="l" t="t" r="r" b="b"/>
            <a:pathLst>
              <a:path w="4528370" h="2552869">
                <a:moveTo>
                  <a:pt x="0" y="0"/>
                </a:moveTo>
                <a:lnTo>
                  <a:pt x="4528370" y="0"/>
                </a:lnTo>
                <a:lnTo>
                  <a:pt x="4528370" y="2552869"/>
                </a:lnTo>
                <a:lnTo>
                  <a:pt x="0" y="25528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3" name="TextBox 13"/>
          <p:cNvSpPr txBox="1"/>
          <p:nvPr/>
        </p:nvSpPr>
        <p:spPr>
          <a:xfrm>
            <a:off x="1437596" y="2917963"/>
            <a:ext cx="7706404" cy="1577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969"/>
              </a:lnSpc>
              <a:spcBef>
                <a:spcPct val="0"/>
              </a:spcBef>
            </a:pPr>
            <a:r>
              <a:rPr lang="en-US" sz="9264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Vielen Dank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37596" y="4909294"/>
            <a:ext cx="8597124" cy="843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89"/>
              </a:lnSpc>
            </a:pPr>
            <a:r>
              <a:rPr lang="en-US" sz="26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Wir hoffen unsere Präsentation konnte Ihnen bei der Evaluation des Geschäftspartners weiterhelfen.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639502" y="7616840"/>
            <a:ext cx="2665214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Fragen?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13503406" y="7603075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9743960" y="1639676"/>
            <a:ext cx="7518893" cy="4969108"/>
            <a:chOff x="0" y="0"/>
            <a:chExt cx="1164873" cy="76984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64873" cy="769845"/>
            </a:xfrm>
            <a:custGeom>
              <a:avLst/>
              <a:gdLst/>
              <a:ahLst/>
              <a:cxnLst/>
              <a:rect l="l" t="t" r="r" b="b"/>
              <a:pathLst>
                <a:path w="1164873" h="769845">
                  <a:moveTo>
                    <a:pt x="57661" y="0"/>
                  </a:moveTo>
                  <a:lnTo>
                    <a:pt x="1107212" y="0"/>
                  </a:lnTo>
                  <a:cubicBezTo>
                    <a:pt x="1139057" y="0"/>
                    <a:pt x="1164873" y="25816"/>
                    <a:pt x="1164873" y="57661"/>
                  </a:cubicBezTo>
                  <a:lnTo>
                    <a:pt x="1164873" y="712184"/>
                  </a:lnTo>
                  <a:cubicBezTo>
                    <a:pt x="1164873" y="744029"/>
                    <a:pt x="1139057" y="769845"/>
                    <a:pt x="1107212" y="769845"/>
                  </a:cubicBezTo>
                  <a:lnTo>
                    <a:pt x="57661" y="769845"/>
                  </a:lnTo>
                  <a:cubicBezTo>
                    <a:pt x="25816" y="769845"/>
                    <a:pt x="0" y="744029"/>
                    <a:pt x="0" y="712184"/>
                  </a:cubicBezTo>
                  <a:lnTo>
                    <a:pt x="0" y="57661"/>
                  </a:lnTo>
                  <a:cubicBezTo>
                    <a:pt x="0" y="25816"/>
                    <a:pt x="25816" y="0"/>
                    <a:pt x="57661" y="0"/>
                  </a:cubicBezTo>
                  <a:close/>
                </a:path>
              </a:pathLst>
            </a:custGeom>
            <a:blipFill>
              <a:blip r:embed="rId5"/>
              <a:stretch>
                <a:fillRect l="-2986" r="-2986"/>
              </a:stretch>
            </a:blipFill>
          </p:spPr>
          <p:txBody>
            <a:bodyPr/>
            <a:lstStyle/>
            <a:p>
              <a:endParaRPr lang="de-CH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231622" y="6463791"/>
            <a:ext cx="4299005" cy="2983601"/>
            <a:chOff x="0" y="0"/>
            <a:chExt cx="999406" cy="69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9406" cy="693609"/>
            </a:xfrm>
            <a:custGeom>
              <a:avLst/>
              <a:gdLst/>
              <a:ahLst/>
              <a:cxnLst/>
              <a:rect l="l" t="t" r="r" b="b"/>
              <a:pathLst>
                <a:path w="999406" h="693609">
                  <a:moveTo>
                    <a:pt x="100848" y="0"/>
                  </a:moveTo>
                  <a:lnTo>
                    <a:pt x="898558" y="0"/>
                  </a:lnTo>
                  <a:cubicBezTo>
                    <a:pt x="954255" y="0"/>
                    <a:pt x="999406" y="45151"/>
                    <a:pt x="999406" y="100848"/>
                  </a:cubicBezTo>
                  <a:lnTo>
                    <a:pt x="999406" y="592761"/>
                  </a:lnTo>
                  <a:cubicBezTo>
                    <a:pt x="999406" y="648458"/>
                    <a:pt x="954255" y="693609"/>
                    <a:pt x="898558" y="693609"/>
                  </a:cubicBezTo>
                  <a:lnTo>
                    <a:pt x="100848" y="693609"/>
                  </a:lnTo>
                  <a:cubicBezTo>
                    <a:pt x="45151" y="693609"/>
                    <a:pt x="0" y="648458"/>
                    <a:pt x="0" y="592761"/>
                  </a:cubicBezTo>
                  <a:lnTo>
                    <a:pt x="0" y="100848"/>
                  </a:lnTo>
                  <a:cubicBezTo>
                    <a:pt x="0" y="45151"/>
                    <a:pt x="45151" y="0"/>
                    <a:pt x="100848" y="0"/>
                  </a:cubicBezTo>
                  <a:close/>
                </a:path>
              </a:pathLst>
            </a:custGeom>
            <a:blipFill>
              <a:blip r:embed="rId6"/>
              <a:stretch>
                <a:fillRect t="-9992" b="-9992"/>
              </a:stretch>
            </a:blipFill>
          </p:spPr>
          <p:txBody>
            <a:bodyPr/>
            <a:lstStyle/>
            <a:p>
              <a:endParaRPr lang="de-CH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610204" y="1309639"/>
            <a:ext cx="4863514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Ausgangslage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065473" y="3632423"/>
            <a:ext cx="6326107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Start Ups scheitern schnell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32842" y="3622898"/>
            <a:ext cx="809360" cy="503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15"/>
              </a:lnSpc>
            </a:pPr>
            <a:r>
              <a:rPr lang="en-US" sz="3089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4698164"/>
            <a:ext cx="809360" cy="503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15"/>
              </a:lnSpc>
            </a:pPr>
            <a:r>
              <a:rPr lang="en-US" sz="3089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065473" y="4722563"/>
            <a:ext cx="6326107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Entwicklung von Start-Ups oft unvorhersehrbar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32842" y="6294188"/>
            <a:ext cx="809360" cy="503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15"/>
              </a:lnSpc>
            </a:pPr>
            <a:r>
              <a:rPr lang="en-US" sz="3089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03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65473" y="6321628"/>
            <a:ext cx="6326107" cy="479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00"/>
              </a:lnSpc>
              <a:spcBef>
                <a:spcPct val="0"/>
              </a:spcBef>
            </a:pPr>
            <a:r>
              <a:rPr lang="en-US" sz="3000" u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Viele Fehlinvestitionen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4" name="Group 4"/>
          <p:cNvGrpSpPr/>
          <p:nvPr/>
        </p:nvGrpSpPr>
        <p:grpSpPr>
          <a:xfrm>
            <a:off x="733008" y="2827317"/>
            <a:ext cx="7146138" cy="6086366"/>
            <a:chOff x="0" y="0"/>
            <a:chExt cx="1107124" cy="94293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07124" cy="942937"/>
            </a:xfrm>
            <a:custGeom>
              <a:avLst/>
              <a:gdLst/>
              <a:ahLst/>
              <a:cxnLst/>
              <a:rect l="l" t="t" r="r" b="b"/>
              <a:pathLst>
                <a:path w="1107124" h="942937">
                  <a:moveTo>
                    <a:pt x="60669" y="0"/>
                  </a:moveTo>
                  <a:lnTo>
                    <a:pt x="1046455" y="0"/>
                  </a:lnTo>
                  <a:cubicBezTo>
                    <a:pt x="1079961" y="0"/>
                    <a:pt x="1107124" y="27162"/>
                    <a:pt x="1107124" y="60669"/>
                  </a:cubicBezTo>
                  <a:lnTo>
                    <a:pt x="1107124" y="882269"/>
                  </a:lnTo>
                  <a:cubicBezTo>
                    <a:pt x="1107124" y="898359"/>
                    <a:pt x="1100732" y="913790"/>
                    <a:pt x="1089354" y="925168"/>
                  </a:cubicBezTo>
                  <a:cubicBezTo>
                    <a:pt x="1077977" y="936546"/>
                    <a:pt x="1062545" y="942937"/>
                    <a:pt x="1046455" y="942937"/>
                  </a:cubicBezTo>
                  <a:lnTo>
                    <a:pt x="60669" y="942937"/>
                  </a:lnTo>
                  <a:cubicBezTo>
                    <a:pt x="44578" y="942937"/>
                    <a:pt x="29147" y="936546"/>
                    <a:pt x="17769" y="925168"/>
                  </a:cubicBezTo>
                  <a:cubicBezTo>
                    <a:pt x="6392" y="913790"/>
                    <a:pt x="0" y="898359"/>
                    <a:pt x="0" y="882269"/>
                  </a:cubicBezTo>
                  <a:lnTo>
                    <a:pt x="0" y="60669"/>
                  </a:lnTo>
                  <a:cubicBezTo>
                    <a:pt x="0" y="44578"/>
                    <a:pt x="6392" y="29147"/>
                    <a:pt x="17769" y="17769"/>
                  </a:cubicBezTo>
                  <a:cubicBezTo>
                    <a:pt x="29147" y="6392"/>
                    <a:pt x="44578" y="0"/>
                    <a:pt x="60669" y="0"/>
                  </a:cubicBezTo>
                  <a:close/>
                </a:path>
              </a:pathLst>
            </a:custGeom>
            <a:blipFill>
              <a:blip r:embed="rId5"/>
              <a:stretch>
                <a:fillRect t="-8706" b="-8706"/>
              </a:stretch>
            </a:blipFill>
          </p:spPr>
          <p:txBody>
            <a:bodyPr/>
            <a:lstStyle/>
            <a:p>
              <a:endParaRPr lang="de-CH"/>
            </a:p>
          </p:txBody>
        </p:sp>
      </p:grpSp>
      <p:sp>
        <p:nvSpPr>
          <p:cNvPr id="6" name="Freeform 6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7" name="Group 7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3411200" y="3229543"/>
            <a:ext cx="765429" cy="816186"/>
          </a:xfrm>
          <a:custGeom>
            <a:avLst/>
            <a:gdLst/>
            <a:ahLst/>
            <a:cxnLst/>
            <a:rect l="l" t="t" r="r" b="b"/>
            <a:pathLst>
              <a:path w="1604348" h="1608369">
                <a:moveTo>
                  <a:pt x="0" y="0"/>
                </a:moveTo>
                <a:lnTo>
                  <a:pt x="1604348" y="0"/>
                </a:lnTo>
                <a:lnTo>
                  <a:pt x="1604348" y="1608369"/>
                </a:lnTo>
                <a:lnTo>
                  <a:pt x="0" y="16083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TextBox 11"/>
          <p:cNvSpPr txBox="1"/>
          <p:nvPr/>
        </p:nvSpPr>
        <p:spPr>
          <a:xfrm>
            <a:off x="4732240" y="1170278"/>
            <a:ext cx="7702987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Wir haben die Lösung!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364730" y="3320136"/>
            <a:ext cx="4733330" cy="635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  <a:spcBef>
                <a:spcPct val="0"/>
              </a:spcBef>
            </a:pPr>
            <a:r>
              <a:rPr lang="de-CH" sz="3999" b="1" noProof="0" dirty="0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83%</a:t>
            </a:r>
            <a:r>
              <a:rPr lang="de-CH" sz="3999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Erfolgsquote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364730" y="5488661"/>
            <a:ext cx="10438817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  <a:spcBef>
                <a:spcPct val="0"/>
              </a:spcBef>
            </a:pPr>
            <a:r>
              <a:rPr lang="en-US" sz="3999" b="1">
                <a:solidFill>
                  <a:srgbClr val="16E31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Über 50%</a:t>
            </a:r>
            <a:r>
              <a:rPr lang="en-US" sz="3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weniger Fehlinvestitionen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64730" y="7657186"/>
            <a:ext cx="4733330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  <a:spcBef>
                <a:spcPct val="0"/>
              </a:spcBef>
            </a:pPr>
            <a:r>
              <a:rPr lang="en-US" sz="3999" b="1">
                <a:solidFill>
                  <a:srgbClr val="16E31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50% </a:t>
            </a:r>
            <a:r>
              <a:rPr lang="en-US" sz="39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mehr Gewinn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11289298" y="5918940"/>
            <a:ext cx="6330541" cy="3339360"/>
          </a:xfrm>
          <a:custGeom>
            <a:avLst/>
            <a:gdLst/>
            <a:ahLst/>
            <a:cxnLst/>
            <a:rect l="l" t="t" r="r" b="b"/>
            <a:pathLst>
              <a:path w="6330541" h="3339360">
                <a:moveTo>
                  <a:pt x="0" y="0"/>
                </a:moveTo>
                <a:lnTo>
                  <a:pt x="6330541" y="0"/>
                </a:lnTo>
                <a:lnTo>
                  <a:pt x="6330541" y="3339360"/>
                </a:lnTo>
                <a:lnTo>
                  <a:pt x="0" y="33393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Freeform 9"/>
          <p:cNvSpPr/>
          <p:nvPr/>
        </p:nvSpPr>
        <p:spPr>
          <a:xfrm>
            <a:off x="11289298" y="3576214"/>
            <a:ext cx="2185031" cy="2023885"/>
          </a:xfrm>
          <a:custGeom>
            <a:avLst/>
            <a:gdLst/>
            <a:ahLst/>
            <a:cxnLst/>
            <a:rect l="l" t="t" r="r" b="b"/>
            <a:pathLst>
              <a:path w="2185031" h="2023885">
                <a:moveTo>
                  <a:pt x="0" y="0"/>
                </a:moveTo>
                <a:lnTo>
                  <a:pt x="2185031" y="0"/>
                </a:lnTo>
                <a:lnTo>
                  <a:pt x="2185031" y="2023885"/>
                </a:lnTo>
                <a:lnTo>
                  <a:pt x="0" y="202388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TextBox 10"/>
          <p:cNvSpPr txBox="1"/>
          <p:nvPr/>
        </p:nvSpPr>
        <p:spPr>
          <a:xfrm>
            <a:off x="2065473" y="1170278"/>
            <a:ext cx="13400051" cy="827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Unser Ansatz zur Risikoanalyse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45584" y="3528589"/>
            <a:ext cx="10401173" cy="3115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 dirty="0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Start-Ups </a:t>
            </a:r>
            <a:r>
              <a:rPr lang="en-US" sz="2899" b="1" dirty="0" err="1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klassifizieren</a:t>
            </a:r>
            <a:r>
              <a:rPr lang="en-US" sz="2899" b="1" dirty="0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- </a:t>
            </a:r>
            <a:r>
              <a:rPr lang="en-US" sz="2899" b="1" dirty="0" err="1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erfolgreich</a:t>
            </a:r>
            <a:r>
              <a:rPr lang="en-US" sz="2899" b="1" dirty="0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</a:t>
            </a:r>
            <a:r>
              <a:rPr lang="en-US" sz="2899" b="1" dirty="0" err="1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oder</a:t>
            </a:r>
            <a:r>
              <a:rPr lang="en-US" sz="2899" b="1" dirty="0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</a:t>
            </a:r>
            <a:r>
              <a:rPr lang="en-US" sz="2899" b="1" dirty="0" err="1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nicht</a:t>
            </a:r>
            <a:endParaRPr lang="en-US" sz="2899" b="1" dirty="0">
              <a:solidFill>
                <a:schemeClr val="bg1"/>
              </a:solidFill>
              <a:latin typeface="Montaser Arabic Ultra-Bold"/>
              <a:ea typeface="Montaser Arabic Ultra-Bold"/>
              <a:cs typeface="Montaser Arabic Ultra-Bold"/>
              <a:sym typeface="Montaser Arabic Ultra-Bold"/>
            </a:endParaRP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Trainiert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auf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echten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Start-up-Daten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Lernt und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erkennt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Muster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Kombiniert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Merkmale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wie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Partner,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Finanzierung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&amp; Branche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Liefern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Entscheidungshilfe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für VC-Investments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7036459" y="766444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1353316" y="968443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11057766" y="3238500"/>
            <a:ext cx="5703426" cy="5349072"/>
          </a:xfrm>
          <a:custGeom>
            <a:avLst/>
            <a:gdLst/>
            <a:ahLst/>
            <a:cxnLst/>
            <a:rect l="l" t="t" r="r" b="b"/>
            <a:pathLst>
              <a:path w="5812786" h="5655010">
                <a:moveTo>
                  <a:pt x="0" y="0"/>
                </a:moveTo>
                <a:lnTo>
                  <a:pt x="5812786" y="0"/>
                </a:lnTo>
                <a:lnTo>
                  <a:pt x="5812786" y="5655010"/>
                </a:lnTo>
                <a:lnTo>
                  <a:pt x="0" y="56550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941" t="-8507" r="-17933" b="-3135"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10" name="Group 10"/>
          <p:cNvGrpSpPr/>
          <p:nvPr/>
        </p:nvGrpSpPr>
        <p:grpSpPr>
          <a:xfrm>
            <a:off x="14490025" y="3581909"/>
            <a:ext cx="1767419" cy="1825899"/>
            <a:chOff x="0" y="0"/>
            <a:chExt cx="465493" cy="48089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F7FBFF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641837" y="1410840"/>
            <a:ext cx="9004327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Kostenberechnung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85532" y="3484968"/>
            <a:ext cx="7735478" cy="107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Fehlinvestment = Verlust von ca. 80%</a:t>
            </a:r>
          </a:p>
          <a:p>
            <a:pPr marL="474979" lvl="1" indent="-237490" algn="l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40% Kosten für Due Dilligence, Betriebskosten etc.</a:t>
            </a:r>
          </a:p>
          <a:p>
            <a:pPr marL="474979" lvl="1" indent="-237490" algn="l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300% Rendite bei erfolgreicher Investition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4490025" y="5952625"/>
            <a:ext cx="1767419" cy="1825899"/>
            <a:chOff x="0" y="0"/>
            <a:chExt cx="465493" cy="48089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09306B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4490025" y="6679706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F7FB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-300%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490025" y="4336952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120%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63843" y="5741018"/>
            <a:ext cx="9004326" cy="374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de-CH" sz="2400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Szenario mit 100 getätigten Investitionen à 5 Mio. USD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344251" y="6512887"/>
            <a:ext cx="700013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Blind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230236" y="6512887"/>
            <a:ext cx="2022142" cy="3175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Mit </a:t>
            </a:r>
            <a:r>
              <a:rPr lang="en-US" sz="20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VentureIQ</a:t>
            </a:r>
            <a:endParaRPr lang="en-US" sz="2000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760586" y="7311763"/>
            <a:ext cx="3768774" cy="714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35 </a:t>
            </a:r>
            <a:r>
              <a:rPr lang="en-US" sz="2229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Fehlinvestitionen</a:t>
            </a:r>
            <a:endParaRPr lang="en-US" sz="2229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765 Mio. USD </a:t>
            </a:r>
            <a:r>
              <a:rPr lang="en-US" sz="2229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Gewinn</a:t>
            </a:r>
            <a:endParaRPr lang="en-US" sz="2229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6574661" y="7311763"/>
            <a:ext cx="3768775" cy="714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17 </a:t>
            </a:r>
            <a:r>
              <a:rPr lang="en-US" sz="2229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Fehlinvestitionen</a:t>
            </a:r>
            <a:endParaRPr lang="en-US" sz="2229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1'143 Mio. USD </a:t>
            </a:r>
            <a:r>
              <a:rPr lang="en-US" sz="2229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Gewinn</a:t>
            </a:r>
            <a:endParaRPr lang="en-US" sz="2229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13622639" y="6263917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6" name="TextBox 6"/>
          <p:cNvSpPr txBox="1"/>
          <p:nvPr/>
        </p:nvSpPr>
        <p:spPr>
          <a:xfrm>
            <a:off x="2440401" y="3111142"/>
            <a:ext cx="13324011" cy="3470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99"/>
              </a:lnSpc>
              <a:spcBef>
                <a:spcPct val="0"/>
              </a:spcBef>
            </a:pPr>
            <a:r>
              <a:rPr lang="en-US" sz="9999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Wie wurde unser Modell umgesetzt?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4467121" y="704866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832600" y="9912217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236985" y="733379"/>
            <a:ext cx="9814029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Evaluationsstrategie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25427" y="2366715"/>
            <a:ext cx="8342004" cy="4004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Möglichst gute Sortierung der Unternehmen → AUC 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Optimierung / Wahl anhand der Kostenmatrix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Hohe Präzision von Vorteil, gleichzeitig hohe Erkennungsrate wünschenswert → F1 Score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Eliminierung von False Negatives → keine Chancen verpassen, auch bei Investitionen herrscht Konkurrenz → Chancen überwiegen Risiken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Gleichzeitig solide False Positive Rate beibehalten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Cross Validation für maximale Stabilität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4236985" y="6661468"/>
            <a:ext cx="4231968" cy="3541124"/>
            <a:chOff x="-92123" y="0"/>
            <a:chExt cx="5642624" cy="472149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458379" cy="4721498"/>
            </a:xfrm>
            <a:custGeom>
              <a:avLst/>
              <a:gdLst/>
              <a:ahLst/>
              <a:cxnLst/>
              <a:rect l="l" t="t" r="r" b="b"/>
              <a:pathLst>
                <a:path w="5458379" h="4721498">
                  <a:moveTo>
                    <a:pt x="0" y="0"/>
                  </a:moveTo>
                  <a:lnTo>
                    <a:pt x="5458379" y="0"/>
                  </a:lnTo>
                  <a:lnTo>
                    <a:pt x="5458379" y="4721498"/>
                  </a:lnTo>
                  <a:lnTo>
                    <a:pt x="0" y="4721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-92123" y="719643"/>
              <a:ext cx="5642624" cy="40164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494"/>
                </a:lnSpc>
                <a:spcBef>
                  <a:spcPct val="0"/>
                </a:spcBef>
              </a:pPr>
              <a:r>
                <a:rPr lang="en-US" sz="1918" b="1" dirty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AUC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150285"/>
              <a:ext cx="5458379" cy="401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4"/>
                </a:lnSpc>
                <a:spcBef>
                  <a:spcPct val="0"/>
                </a:spcBef>
              </a:pPr>
              <a:r>
                <a:rPr lang="en-US" sz="1918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Kostenmatrix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3752671"/>
              <a:ext cx="5458379" cy="401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4"/>
                </a:lnSpc>
                <a:spcBef>
                  <a:spcPct val="0"/>
                </a:spcBef>
              </a:pPr>
              <a:r>
                <a:rPr lang="en-US" sz="1918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F1 Score</a:t>
              </a:r>
            </a:p>
          </p:txBody>
        </p:sp>
      </p:grpSp>
      <p:sp>
        <p:nvSpPr>
          <p:cNvPr id="16" name="Freeform 16"/>
          <p:cNvSpPr/>
          <p:nvPr/>
        </p:nvSpPr>
        <p:spPr>
          <a:xfrm>
            <a:off x="10913976" y="2933699"/>
            <a:ext cx="5621424" cy="5282947"/>
          </a:xfrm>
          <a:custGeom>
            <a:avLst/>
            <a:gdLst/>
            <a:ahLst/>
            <a:cxnLst/>
            <a:rect l="l" t="t" r="r" b="b"/>
            <a:pathLst>
              <a:path w="5812786" h="5655010">
                <a:moveTo>
                  <a:pt x="0" y="0"/>
                </a:moveTo>
                <a:lnTo>
                  <a:pt x="5812786" y="0"/>
                </a:lnTo>
                <a:lnTo>
                  <a:pt x="5812786" y="5655010"/>
                </a:lnTo>
                <a:lnTo>
                  <a:pt x="0" y="565501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2985" t="-9866" r="-19652" b="-3174"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17" name="Group 17"/>
          <p:cNvGrpSpPr/>
          <p:nvPr/>
        </p:nvGrpSpPr>
        <p:grpSpPr>
          <a:xfrm>
            <a:off x="14346235" y="3210984"/>
            <a:ext cx="1767419" cy="1825899"/>
            <a:chOff x="0" y="0"/>
            <a:chExt cx="465493" cy="48089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F7FBFF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346235" y="5581700"/>
            <a:ext cx="1767419" cy="1825899"/>
            <a:chOff x="0" y="0"/>
            <a:chExt cx="465493" cy="48089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09306B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4346235" y="6308781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F7FB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-300%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346235" y="3966027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120%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14401800" y="-1522695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-423912" y="7740418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512958" y="433362"/>
            <a:ext cx="8225114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Feature Engineering</a:t>
            </a:r>
          </a:p>
        </p:txBody>
      </p:sp>
      <p:sp>
        <p:nvSpPr>
          <p:cNvPr id="9" name="Freeform 9"/>
          <p:cNvSpPr/>
          <p:nvPr/>
        </p:nvSpPr>
        <p:spPr>
          <a:xfrm>
            <a:off x="4306077" y="3621206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7"/>
                </a:lnTo>
                <a:lnTo>
                  <a:pt x="0" y="4086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Freeform 10"/>
          <p:cNvSpPr/>
          <p:nvPr/>
        </p:nvSpPr>
        <p:spPr>
          <a:xfrm>
            <a:off x="4306077" y="4641828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8"/>
                </a:lnTo>
                <a:lnTo>
                  <a:pt x="0" y="40868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Freeform 11"/>
          <p:cNvSpPr/>
          <p:nvPr/>
        </p:nvSpPr>
        <p:spPr>
          <a:xfrm>
            <a:off x="4306077" y="5732615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8"/>
                </a:lnTo>
                <a:lnTo>
                  <a:pt x="0" y="40868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2" name="TextBox 12"/>
          <p:cNvSpPr txBox="1"/>
          <p:nvPr/>
        </p:nvSpPr>
        <p:spPr>
          <a:xfrm>
            <a:off x="4813429" y="5694106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 Neu </a:t>
            </a:r>
            <a:r>
              <a:rPr lang="en-US" sz="3005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erstellte</a:t>
            </a:r>
            <a:r>
              <a:rPr lang="en-US" sz="3005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005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wichtige</a:t>
            </a:r>
            <a:r>
              <a:rPr lang="en-US" sz="3005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Features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775716" y="3578573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Gelöschte</a:t>
            </a:r>
            <a:r>
              <a:rPr lang="en-US" sz="3005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005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Objekte</a:t>
            </a:r>
            <a:r>
              <a:rPr lang="en-US" sz="3005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005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wegen</a:t>
            </a:r>
            <a:r>
              <a:rPr lang="en-US" sz="3005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Data-Leakage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813429" y="4598576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Resultat</a:t>
            </a:r>
            <a:r>
              <a:rPr lang="en-US" sz="3005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005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mit</a:t>
            </a:r>
            <a:r>
              <a:rPr lang="en-US" sz="3005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24 Features</a:t>
            </a:r>
          </a:p>
        </p:txBody>
      </p:sp>
      <p:sp>
        <p:nvSpPr>
          <p:cNvPr id="15" name="Freeform 15"/>
          <p:cNvSpPr/>
          <p:nvPr/>
        </p:nvSpPr>
        <p:spPr>
          <a:xfrm>
            <a:off x="4306077" y="6775291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8"/>
                </a:lnTo>
                <a:lnTo>
                  <a:pt x="0" y="40868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6" name="TextBox 16"/>
          <p:cNvSpPr txBox="1"/>
          <p:nvPr/>
        </p:nvSpPr>
        <p:spPr>
          <a:xfrm>
            <a:off x="4813430" y="6722661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Unternehmen ohne Werte entfernt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9436197" y="3094704"/>
            <a:ext cx="8548461" cy="427423"/>
          </a:xfrm>
          <a:custGeom>
            <a:avLst/>
            <a:gdLst/>
            <a:ahLst/>
            <a:cxnLst/>
            <a:rect l="l" t="t" r="r" b="b"/>
            <a:pathLst>
              <a:path w="8548461" h="427423">
                <a:moveTo>
                  <a:pt x="0" y="0"/>
                </a:moveTo>
                <a:lnTo>
                  <a:pt x="8548461" y="0"/>
                </a:lnTo>
                <a:lnTo>
                  <a:pt x="8548461" y="427423"/>
                </a:lnTo>
                <a:lnTo>
                  <a:pt x="0" y="42742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Freeform 9"/>
          <p:cNvSpPr/>
          <p:nvPr/>
        </p:nvSpPr>
        <p:spPr>
          <a:xfrm>
            <a:off x="2667000" y="4221081"/>
            <a:ext cx="13338064" cy="5735368"/>
          </a:xfrm>
          <a:custGeom>
            <a:avLst/>
            <a:gdLst/>
            <a:ahLst/>
            <a:cxnLst/>
            <a:rect l="l" t="t" r="r" b="b"/>
            <a:pathLst>
              <a:path w="13338064" h="5735368">
                <a:moveTo>
                  <a:pt x="0" y="0"/>
                </a:moveTo>
                <a:lnTo>
                  <a:pt x="13338064" y="0"/>
                </a:lnTo>
                <a:lnTo>
                  <a:pt x="13338064" y="5735368"/>
                </a:lnTo>
                <a:lnTo>
                  <a:pt x="0" y="573536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TextBox 10"/>
          <p:cNvSpPr txBox="1"/>
          <p:nvPr/>
        </p:nvSpPr>
        <p:spPr>
          <a:xfrm>
            <a:off x="6391202" y="408796"/>
            <a:ext cx="8952711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Feature Selection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83188" y="1841437"/>
            <a:ext cx="6321623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000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Qualität ist besser als Quantität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45877" y="2760597"/>
            <a:ext cx="9090320" cy="1093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de-CH" sz="2229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Sehr starke Korrelationen zwischen Features vermeiden</a:t>
            </a:r>
          </a:p>
          <a:p>
            <a:pPr algn="l">
              <a:lnSpc>
                <a:spcPts val="2898"/>
              </a:lnSpc>
            </a:pPr>
            <a:endParaRPr lang="de-CH" sz="2229" b="1" noProof="0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de-CH" sz="2229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Auch schwächere Features stabilisieren das Modell</a:t>
            </a:r>
          </a:p>
        </p:txBody>
      </p:sp>
      <p:sp>
        <p:nvSpPr>
          <p:cNvPr id="14" name="Freeform 14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51B9C28-EAEB-43EB-9CDA-751A1FED9B81}">
  <we:reference id="wa200005566" version="3.0.0.3" store="de-DE" storeType="OMEX"/>
  <we:alternateReferences>
    <we:reference id="wa200005566" version="3.0.0.3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536</Words>
  <Application>Microsoft Office PowerPoint</Application>
  <PresentationFormat>Benutzerdefiniert</PresentationFormat>
  <Paragraphs>145</Paragraphs>
  <Slides>14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2" baseType="lpstr">
      <vt:lpstr>Montserrat</vt:lpstr>
      <vt:lpstr>Arial</vt:lpstr>
      <vt:lpstr>Montserrat Bold</vt:lpstr>
      <vt:lpstr>Montserrat Bold Italics</vt:lpstr>
      <vt:lpstr>Canva Sans Bold</vt:lpstr>
      <vt:lpstr>Calibri</vt:lpstr>
      <vt:lpstr>Montaser Arabic Ultra-Bold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StratifyAI</dc:title>
  <cp:lastModifiedBy>Bastian Büeler (s)</cp:lastModifiedBy>
  <cp:revision>16</cp:revision>
  <dcterms:created xsi:type="dcterms:W3CDTF">2006-08-16T00:00:00Z</dcterms:created>
  <dcterms:modified xsi:type="dcterms:W3CDTF">2025-05-25T13:09:49Z</dcterms:modified>
  <dc:identifier>DAGnD4fCOXg</dc:identifier>
</cp:coreProperties>
</file>

<file path=docProps/thumbnail.jpeg>
</file>